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Nuni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Nunito-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italic.fntdata"/><Relationship Id="rId25" Type="http://schemas.openxmlformats.org/officeDocument/2006/relationships/font" Target="fonts/Nunito-bold.fntdata"/><Relationship Id="rId27" Type="http://schemas.openxmlformats.org/officeDocument/2006/relationships/font" Target="fonts/Nuni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7a6b7ad68c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7a6b7ad68c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Brian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7a6b7ad68c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7a6b7ad68c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7a6b7ad68c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7a6b7ad68c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7a6b7ad68c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a6b7ad68c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Nithin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g7a6b7ad68c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7a6b7ad68c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Nithin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7a6b7ad68c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7a6b7ad68c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Shub</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7a6b7ad68c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7a6b7ad68c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Gyuwon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7a71a70f90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7a71a70f90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of us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7a6b7ad68c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7a6b7ad68c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7a6b7ad68c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a6b7ad68c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7a71a70f9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7a71a70f9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7a6b7ad68c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a6b7ad68c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Chris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7a6b7ad68c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7a6b7ad68c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Shub</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7a6b7ad68c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7a6b7ad68c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Shub</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7a6b7ad68c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7a6b7ad68c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Shub - District Sorting, Filtering</a:t>
            </a:r>
            <a:endParaRPr/>
          </a:p>
          <a:p>
            <a:pPr indent="0" lvl="0" marL="0" rtl="0" algn="l">
              <a:spcBef>
                <a:spcPts val="0"/>
              </a:spcBef>
              <a:spcAft>
                <a:spcPts val="0"/>
              </a:spcAft>
              <a:buNone/>
            </a:pPr>
            <a:r>
              <a:rPr lang="en"/>
              <a:t>Gyuwon - Rep searching</a:t>
            </a:r>
            <a:endParaRPr/>
          </a:p>
          <a:p>
            <a:pPr indent="0" lvl="0" marL="0" rtl="0" algn="l">
              <a:spcBef>
                <a:spcPts val="0"/>
              </a:spcBef>
              <a:spcAft>
                <a:spcPts val="0"/>
              </a:spcAft>
              <a:buNone/>
            </a:pPr>
            <a:r>
              <a:rPr lang="en"/>
              <a:t>Brian - Site-wide search</a:t>
            </a:r>
            <a:endParaRPr/>
          </a:p>
          <a:p>
            <a:pPr indent="0" lvl="0" marL="0" rtl="0" algn="l">
              <a:spcBef>
                <a:spcPts val="0"/>
              </a:spcBef>
              <a:spcAft>
                <a:spcPts val="0"/>
              </a:spcAft>
              <a:buNone/>
            </a:pPr>
            <a:r>
              <a:rPr lang="en"/>
              <a:t>Chris - 1st viz</a:t>
            </a:r>
            <a:endParaRPr/>
          </a:p>
          <a:p>
            <a:pPr indent="0" lvl="0" marL="0" rtl="0" algn="l">
              <a:spcBef>
                <a:spcPts val="0"/>
              </a:spcBef>
              <a:spcAft>
                <a:spcPts val="0"/>
              </a:spcAft>
              <a:buNone/>
            </a:pPr>
            <a:r>
              <a:rPr lang="en"/>
              <a:t>Nithin - 2nd viz &amp; 3rd viz</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7a6b7ad68c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7a6b7ad68c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Nithin</a:t>
            </a:r>
            <a:endParaRPr/>
          </a:p>
          <a:p>
            <a:pPr indent="0" lvl="0" marL="0" rtl="0" algn="l">
              <a:spcBef>
                <a:spcPts val="0"/>
              </a:spcBef>
              <a:spcAft>
                <a:spcPts val="0"/>
              </a:spcAft>
              <a:buNone/>
            </a:pPr>
            <a:r>
              <a:rPr lang="en"/>
              <a:t>Shub</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a6b7ad68c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a6b7ad68c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Gyuwon</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gitlab.com/shub95/foodmeonce/" TargetMode="External"/><Relationship Id="rId4" Type="http://schemas.openxmlformats.org/officeDocument/2006/relationships/hyperlink" Target="https://documenter.getpostman.com/view/7777503/SVtPXWHE?version=la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foodmeonce.me" TargetMode="Externa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311700" y="744575"/>
            <a:ext cx="8520600" cy="195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Cambria"/>
                <a:ea typeface="Cambria"/>
                <a:cs typeface="Cambria"/>
                <a:sym typeface="Cambria"/>
              </a:rPr>
              <a:t>FoodMeOnce</a:t>
            </a:r>
            <a:endParaRPr>
              <a:latin typeface="Cambria"/>
              <a:ea typeface="Cambria"/>
              <a:cs typeface="Cambria"/>
              <a:sym typeface="Cambria"/>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latin typeface="Cambria"/>
              <a:ea typeface="Cambria"/>
              <a:cs typeface="Cambria"/>
              <a:sym typeface="Cambria"/>
            </a:endParaRPr>
          </a:p>
        </p:txBody>
      </p:sp>
      <p:pic>
        <p:nvPicPr>
          <p:cNvPr id="130" name="Google Shape;130;p13"/>
          <p:cNvPicPr preferRelativeResize="0"/>
          <p:nvPr/>
        </p:nvPicPr>
        <p:blipFill>
          <a:blip r:embed="rId3">
            <a:alphaModFix/>
          </a:blip>
          <a:stretch>
            <a:fillRect/>
          </a:stretch>
        </p:blipFill>
        <p:spPr>
          <a:xfrm>
            <a:off x="4234550" y="2266958"/>
            <a:ext cx="609600" cy="6096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can we do better?</a:t>
            </a:r>
            <a:endParaRPr/>
          </a:p>
        </p:txBody>
      </p:sp>
      <p:sp>
        <p:nvSpPr>
          <p:cNvPr id="198" name="Google Shape;198;p22"/>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UI/UX</a:t>
            </a:r>
            <a:endParaRPr/>
          </a:p>
          <a:p>
            <a:pPr indent="-298450" lvl="1" marL="914400" rtl="0" algn="l">
              <a:spcBef>
                <a:spcPts val="0"/>
              </a:spcBef>
              <a:spcAft>
                <a:spcPts val="0"/>
              </a:spcAft>
              <a:buSzPts val="1100"/>
              <a:buChar char="-"/>
            </a:pPr>
            <a:r>
              <a:rPr lang="en"/>
              <a:t>Relative spacing of elements on screen</a:t>
            </a:r>
            <a:endParaRPr/>
          </a:p>
          <a:p>
            <a:pPr indent="-298450" lvl="1" marL="914400" rtl="0" algn="l">
              <a:spcBef>
                <a:spcPts val="0"/>
              </a:spcBef>
              <a:spcAft>
                <a:spcPts val="0"/>
              </a:spcAft>
              <a:buSzPts val="1100"/>
              <a:buChar char="-"/>
            </a:pPr>
            <a:r>
              <a:rPr lang="en"/>
              <a:t>Did not consider mobile usage</a:t>
            </a:r>
            <a:endParaRPr/>
          </a:p>
          <a:p>
            <a:pPr indent="-298450" lvl="1" marL="914400" rtl="0" algn="l">
              <a:spcBef>
                <a:spcPts val="0"/>
              </a:spcBef>
              <a:spcAft>
                <a:spcPts val="0"/>
              </a:spcAft>
              <a:buSzPts val="1100"/>
              <a:buChar char="-"/>
            </a:pPr>
            <a:r>
              <a:rPr lang="en"/>
              <a:t>Prettier visuals</a:t>
            </a:r>
            <a:endParaRPr/>
          </a:p>
          <a:p>
            <a:pPr indent="-311150" lvl="0" marL="457200" rtl="0" algn="l">
              <a:spcBef>
                <a:spcPts val="0"/>
              </a:spcBef>
              <a:spcAft>
                <a:spcPts val="0"/>
              </a:spcAft>
              <a:buSzPts val="1300"/>
              <a:buChar char="-"/>
            </a:pPr>
            <a:r>
              <a:rPr lang="en"/>
              <a:t>Code refactoring/maintainability</a:t>
            </a:r>
            <a:endParaRPr/>
          </a:p>
          <a:p>
            <a:pPr indent="-311150" lvl="0" marL="457200" rtl="0" algn="l">
              <a:spcBef>
                <a:spcPts val="0"/>
              </a:spcBef>
              <a:spcAft>
                <a:spcPts val="0"/>
              </a:spcAft>
              <a:buSzPts val="1300"/>
              <a:buChar char="-"/>
            </a:pPr>
            <a:r>
              <a:rPr lang="en"/>
              <a:t>Could have used flask-restless</a:t>
            </a:r>
            <a:endParaRPr/>
          </a:p>
          <a:p>
            <a:pPr indent="-311150" lvl="0" marL="457200" rtl="0" algn="l">
              <a:spcBef>
                <a:spcPts val="0"/>
              </a:spcBef>
              <a:spcAft>
                <a:spcPts val="0"/>
              </a:spcAft>
              <a:buSzPts val="1300"/>
              <a:buChar char="-"/>
            </a:pPr>
            <a:r>
              <a:rPr lang="en"/>
              <a:t>District model page - dynamic map load time</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23"/>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puzzled us?</a:t>
            </a:r>
            <a:endParaRPr/>
          </a:p>
        </p:txBody>
      </p:sp>
      <p:sp>
        <p:nvSpPr>
          <p:cNvPr id="204" name="Google Shape;204;p2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How to get started</a:t>
            </a:r>
            <a:endParaRPr/>
          </a:p>
          <a:p>
            <a:pPr indent="-311150" lvl="0" marL="457200" rtl="0" algn="l">
              <a:spcBef>
                <a:spcPts val="0"/>
              </a:spcBef>
              <a:spcAft>
                <a:spcPts val="0"/>
              </a:spcAft>
              <a:buSzPts val="1300"/>
              <a:buChar char="-"/>
            </a:pPr>
            <a:r>
              <a:rPr lang="en"/>
              <a:t>Asynchronous API requests</a:t>
            </a:r>
            <a:endParaRPr/>
          </a:p>
          <a:p>
            <a:pPr indent="-311150" lvl="0" marL="457200" rtl="0" algn="l">
              <a:spcBef>
                <a:spcPts val="0"/>
              </a:spcBef>
              <a:spcAft>
                <a:spcPts val="0"/>
              </a:spcAft>
              <a:buSzPts val="1300"/>
              <a:buChar char="-"/>
            </a:pPr>
            <a:r>
              <a:rPr lang="en"/>
              <a:t>Searching with Flask</a:t>
            </a:r>
            <a:endParaRPr/>
          </a:p>
          <a:p>
            <a:pPr indent="-311150" lvl="0" marL="457200" rtl="0" algn="l">
              <a:spcBef>
                <a:spcPts val="0"/>
              </a:spcBef>
              <a:spcAft>
                <a:spcPts val="0"/>
              </a:spcAft>
              <a:buSzPts val="1300"/>
              <a:buChar char="-"/>
            </a:pPr>
            <a:r>
              <a:rPr lang="en"/>
              <a:t>D3</a:t>
            </a:r>
            <a:endParaRPr/>
          </a:p>
          <a:p>
            <a:pPr indent="-311150" lvl="0" marL="457200" rtl="0" algn="l">
              <a:spcBef>
                <a:spcPts val="0"/>
              </a:spcBef>
              <a:spcAft>
                <a:spcPts val="0"/>
              </a:spcAft>
              <a:buSzPts val="1300"/>
              <a:buChar char="-"/>
            </a:pPr>
            <a:r>
              <a:rPr lang="en"/>
              <a:t>Gitlab CI setup</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2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Developer Team - PutItInPark</a:t>
            </a:r>
            <a:endParaRPr/>
          </a:p>
        </p:txBody>
      </p:sp>
      <p:sp>
        <p:nvSpPr>
          <p:cNvPr id="210" name="Google Shape;210;p2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11" name="Google Shape;211;p24"/>
          <p:cNvPicPr preferRelativeResize="0"/>
          <p:nvPr/>
        </p:nvPicPr>
        <p:blipFill>
          <a:blip r:embed="rId3">
            <a:alphaModFix/>
          </a:blip>
          <a:stretch>
            <a:fillRect/>
          </a:stretch>
        </p:blipFill>
        <p:spPr>
          <a:xfrm>
            <a:off x="3619500" y="1619250"/>
            <a:ext cx="1905000" cy="1905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2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did they do well?</a:t>
            </a:r>
            <a:endParaRPr/>
          </a:p>
        </p:txBody>
      </p:sp>
      <p:sp>
        <p:nvSpPr>
          <p:cNvPr id="217" name="Google Shape;217;p2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UI/UX is great </a:t>
            </a:r>
            <a:endParaRPr/>
          </a:p>
          <a:p>
            <a:pPr indent="0" lvl="0" marL="0" rtl="0" algn="l">
              <a:spcBef>
                <a:spcPts val="1600"/>
              </a:spcBef>
              <a:spcAft>
                <a:spcPts val="0"/>
              </a:spcAft>
              <a:buNone/>
            </a:pPr>
            <a:r>
              <a:rPr lang="en"/>
              <a:t>Communicating on user stories was very thorough</a:t>
            </a:r>
            <a:endParaRPr/>
          </a:p>
          <a:p>
            <a:pPr indent="0" lvl="0" marL="0" rtl="0" algn="l">
              <a:spcBef>
                <a:spcPts val="1600"/>
              </a:spcBef>
              <a:spcAft>
                <a:spcPts val="1600"/>
              </a:spcAft>
              <a:buNone/>
            </a:pPr>
            <a:r>
              <a:rPr lang="en"/>
              <a:t>Made site mobile friendly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2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did we learn from their website?</a:t>
            </a:r>
            <a:endParaRPr/>
          </a:p>
        </p:txBody>
      </p:sp>
      <p:sp>
        <p:nvSpPr>
          <p:cNvPr id="223" name="Google Shape;223;p2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Hovering over instances feature</a:t>
            </a:r>
            <a:endParaRPr/>
          </a:p>
          <a:p>
            <a:pPr indent="-311150" lvl="0" marL="457200" rtl="0" algn="l">
              <a:spcBef>
                <a:spcPts val="0"/>
              </a:spcBef>
              <a:spcAft>
                <a:spcPts val="0"/>
              </a:spcAft>
              <a:buSzPts val="1300"/>
              <a:buChar char="-"/>
            </a:pPr>
            <a:r>
              <a:rPr lang="en"/>
              <a:t>Using entire space for the instance page</a:t>
            </a:r>
            <a:endParaRPr/>
          </a:p>
          <a:p>
            <a:pPr indent="-311150" lvl="0" marL="457200" rtl="0" algn="l">
              <a:spcBef>
                <a:spcPts val="0"/>
              </a:spcBef>
              <a:spcAft>
                <a:spcPts val="0"/>
              </a:spcAft>
              <a:buSzPts val="1300"/>
              <a:buChar char="-"/>
            </a:pPr>
            <a:r>
              <a:rPr lang="en"/>
              <a:t>Use of icons(search icon, loading icon)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2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can they do better?</a:t>
            </a:r>
            <a:endParaRPr/>
          </a:p>
        </p:txBody>
      </p:sp>
      <p:sp>
        <p:nvSpPr>
          <p:cNvPr id="229" name="Google Shape;229;p27"/>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API subdomain</a:t>
            </a:r>
            <a:endParaRPr/>
          </a:p>
          <a:p>
            <a:pPr indent="-311150" lvl="0" marL="457200" rtl="0" algn="l">
              <a:spcBef>
                <a:spcPts val="0"/>
              </a:spcBef>
              <a:spcAft>
                <a:spcPts val="0"/>
              </a:spcAft>
              <a:buSzPts val="1300"/>
              <a:buChar char="-"/>
            </a:pPr>
            <a:r>
              <a:rPr lang="en"/>
              <a:t>Meeting phase requirements</a:t>
            </a:r>
            <a:endParaRPr/>
          </a:p>
          <a:p>
            <a:pPr indent="-311150" lvl="0" marL="457200" rtl="0" algn="l">
              <a:spcBef>
                <a:spcPts val="0"/>
              </a:spcBef>
              <a:spcAft>
                <a:spcPts val="0"/>
              </a:spcAft>
              <a:buSzPts val="1300"/>
              <a:buChar char="-"/>
            </a:pPr>
            <a:r>
              <a:rPr lang="en"/>
              <a:t>Model page search results sometimes do not contain search term</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2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puzzles us?</a:t>
            </a:r>
            <a:endParaRPr/>
          </a:p>
        </p:txBody>
      </p:sp>
      <p:sp>
        <p:nvSpPr>
          <p:cNvPr id="235" name="Google Shape;235;p28"/>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How the model specific search works?</a:t>
            </a:r>
            <a:endParaRPr/>
          </a:p>
          <a:p>
            <a:pPr indent="-311150" lvl="0" marL="457200" rtl="0" algn="l">
              <a:spcBef>
                <a:spcPts val="0"/>
              </a:spcBef>
              <a:spcAft>
                <a:spcPts val="0"/>
              </a:spcAft>
              <a:buSzPts val="1300"/>
              <a:buChar char="-"/>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2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241" name="Google Shape;241;p29"/>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30"/>
          <p:cNvSpPr txBox="1"/>
          <p:nvPr>
            <p:ph type="title"/>
          </p:nvPr>
        </p:nvSpPr>
        <p:spPr>
          <a:xfrm>
            <a:off x="476250" y="209445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1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Meet the team!</a:t>
            </a:r>
            <a:endParaRPr/>
          </a:p>
          <a:p>
            <a:pPr indent="0" lvl="0" marL="0" rtl="0" algn="ctr">
              <a:spcBef>
                <a:spcPts val="0"/>
              </a:spcBef>
              <a:spcAft>
                <a:spcPts val="0"/>
              </a:spcAft>
              <a:buNone/>
            </a:pPr>
            <a:r>
              <a:t/>
            </a:r>
            <a:endParaRPr/>
          </a:p>
        </p:txBody>
      </p:sp>
      <p:sp>
        <p:nvSpPr>
          <p:cNvPr id="136" name="Google Shape;136;p14"/>
          <p:cNvSpPr txBox="1"/>
          <p:nvPr>
            <p:ph idx="1" type="body"/>
          </p:nvPr>
        </p:nvSpPr>
        <p:spPr>
          <a:xfrm>
            <a:off x="819150" y="1990725"/>
            <a:ext cx="77319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     Chris Chasteen                  Gyuwon Kim                     Shub Trivedi                      Brian Dyck               Nithin Pingilli</a:t>
            </a:r>
            <a:endParaRPr/>
          </a:p>
        </p:txBody>
      </p:sp>
      <p:pic>
        <p:nvPicPr>
          <p:cNvPr id="137" name="Google Shape;137;p14"/>
          <p:cNvPicPr preferRelativeResize="0"/>
          <p:nvPr/>
        </p:nvPicPr>
        <p:blipFill>
          <a:blip r:embed="rId3">
            <a:alphaModFix/>
          </a:blip>
          <a:stretch>
            <a:fillRect/>
          </a:stretch>
        </p:blipFill>
        <p:spPr>
          <a:xfrm>
            <a:off x="789113" y="1755550"/>
            <a:ext cx="1469851" cy="1469851"/>
          </a:xfrm>
          <a:prstGeom prst="rect">
            <a:avLst/>
          </a:prstGeom>
          <a:noFill/>
          <a:ln>
            <a:noFill/>
          </a:ln>
        </p:spPr>
      </p:pic>
      <p:pic>
        <p:nvPicPr>
          <p:cNvPr id="138" name="Google Shape;138;p14"/>
          <p:cNvPicPr preferRelativeResize="0"/>
          <p:nvPr/>
        </p:nvPicPr>
        <p:blipFill>
          <a:blip r:embed="rId4">
            <a:alphaModFix/>
          </a:blip>
          <a:stretch>
            <a:fillRect/>
          </a:stretch>
        </p:blipFill>
        <p:spPr>
          <a:xfrm>
            <a:off x="2406538" y="1755550"/>
            <a:ext cx="1469850" cy="1469850"/>
          </a:xfrm>
          <a:prstGeom prst="rect">
            <a:avLst/>
          </a:prstGeom>
          <a:noFill/>
          <a:ln>
            <a:noFill/>
          </a:ln>
        </p:spPr>
      </p:pic>
      <p:pic>
        <p:nvPicPr>
          <p:cNvPr id="139" name="Google Shape;139;p14"/>
          <p:cNvPicPr preferRelativeResize="0"/>
          <p:nvPr/>
        </p:nvPicPr>
        <p:blipFill>
          <a:blip r:embed="rId5">
            <a:alphaModFix/>
          </a:blip>
          <a:stretch>
            <a:fillRect/>
          </a:stretch>
        </p:blipFill>
        <p:spPr>
          <a:xfrm>
            <a:off x="4023963" y="1753499"/>
            <a:ext cx="1469850" cy="1471901"/>
          </a:xfrm>
          <a:prstGeom prst="rect">
            <a:avLst/>
          </a:prstGeom>
          <a:noFill/>
          <a:ln>
            <a:noFill/>
          </a:ln>
        </p:spPr>
      </p:pic>
      <p:pic>
        <p:nvPicPr>
          <p:cNvPr id="140" name="Google Shape;140;p14"/>
          <p:cNvPicPr preferRelativeResize="0"/>
          <p:nvPr/>
        </p:nvPicPr>
        <p:blipFill>
          <a:blip r:embed="rId6">
            <a:alphaModFix/>
          </a:blip>
          <a:stretch>
            <a:fillRect/>
          </a:stretch>
        </p:blipFill>
        <p:spPr>
          <a:xfrm>
            <a:off x="5641388" y="1766950"/>
            <a:ext cx="1469850" cy="1469850"/>
          </a:xfrm>
          <a:prstGeom prst="rect">
            <a:avLst/>
          </a:prstGeom>
          <a:noFill/>
          <a:ln>
            <a:noFill/>
          </a:ln>
        </p:spPr>
      </p:pic>
      <p:pic>
        <p:nvPicPr>
          <p:cNvPr id="141" name="Google Shape;141;p14"/>
          <p:cNvPicPr preferRelativeResize="0"/>
          <p:nvPr/>
        </p:nvPicPr>
        <p:blipFill>
          <a:blip r:embed="rId7">
            <a:alphaModFix/>
          </a:blip>
          <a:stretch>
            <a:fillRect/>
          </a:stretch>
        </p:blipFill>
        <p:spPr>
          <a:xfrm>
            <a:off x="7111238" y="1766950"/>
            <a:ext cx="1469852" cy="146985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1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FoodMeOnce?</a:t>
            </a:r>
            <a:endParaRPr/>
          </a:p>
        </p:txBody>
      </p:sp>
      <p:sp>
        <p:nvSpPr>
          <p:cNvPr id="147" name="Google Shape;147;p1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ctr">
              <a:spcBef>
                <a:spcPts val="1000"/>
              </a:spcBef>
              <a:spcAft>
                <a:spcPts val="0"/>
              </a:spcAft>
              <a:buNone/>
            </a:pPr>
            <a:r>
              <a:rPr lang="en" sz="1150">
                <a:solidFill>
                  <a:srgbClr val="000000"/>
                </a:solidFill>
              </a:rPr>
              <a:t>Food Me Once is being developed to provide a platform for users to gather information on the food security of communities across the United States. It combines disparate data sources about food security across districts/counties, political representation and legislation to present a well-rounded perspective. It will enable users to understand how political representation affects health outcomes as well as what actions have been undertaken to ensure equitable access to healthy food and eradicating food deserts. The website will generate statistics/visualizations across various dimensions (population, representation, race, etc.).</a:t>
            </a:r>
            <a:endParaRPr sz="1150">
              <a:solidFill>
                <a:srgbClr val="000000"/>
              </a:solidFill>
            </a:endParaRPr>
          </a:p>
          <a:p>
            <a:pPr indent="0" lvl="0" marL="0" rtl="0" algn="l">
              <a:spcBef>
                <a:spcPts val="2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819150" y="881475"/>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the Site</a:t>
            </a:r>
            <a:endParaRPr/>
          </a:p>
        </p:txBody>
      </p:sp>
      <p:sp>
        <p:nvSpPr>
          <p:cNvPr id="153" name="Google Shape;153;p16"/>
          <p:cNvSpPr txBox="1"/>
          <p:nvPr>
            <p:ph idx="1" type="body"/>
          </p:nvPr>
        </p:nvSpPr>
        <p:spPr>
          <a:xfrm>
            <a:off x="819150" y="1990725"/>
            <a:ext cx="3753000" cy="24480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b="1" lang="en"/>
              <a:t>4 sprints</a:t>
            </a:r>
            <a:endParaRPr b="1"/>
          </a:p>
          <a:p>
            <a:pPr indent="-301625" lvl="1" marL="914400" rtl="0" algn="l">
              <a:lnSpc>
                <a:spcPct val="150000"/>
              </a:lnSpc>
              <a:spcBef>
                <a:spcPts val="0"/>
              </a:spcBef>
              <a:spcAft>
                <a:spcPts val="0"/>
              </a:spcAft>
              <a:buSzPts val="1150"/>
              <a:buChar char="➢"/>
            </a:pPr>
            <a:r>
              <a:rPr i="1" lang="en" sz="1150"/>
              <a:t>Phase 1</a:t>
            </a:r>
            <a:r>
              <a:rPr lang="en" sz="1150"/>
              <a:t>: </a:t>
            </a:r>
            <a:r>
              <a:rPr lang="en" sz="1150"/>
              <a:t>Basic Static Website</a:t>
            </a:r>
            <a:endParaRPr sz="1150"/>
          </a:p>
          <a:p>
            <a:pPr indent="-301625" lvl="1" marL="914400" rtl="0" algn="l">
              <a:lnSpc>
                <a:spcPct val="150000"/>
              </a:lnSpc>
              <a:spcBef>
                <a:spcPts val="0"/>
              </a:spcBef>
              <a:spcAft>
                <a:spcPts val="0"/>
              </a:spcAft>
              <a:buSzPts val="1150"/>
              <a:buChar char="➢"/>
            </a:pPr>
            <a:r>
              <a:rPr i="1" lang="en" sz="1150"/>
              <a:t>Phase 2</a:t>
            </a:r>
            <a:endParaRPr i="1" sz="1150"/>
          </a:p>
          <a:p>
            <a:pPr indent="-301625" lvl="2" marL="1371600" rtl="0" algn="l">
              <a:lnSpc>
                <a:spcPct val="150000"/>
              </a:lnSpc>
              <a:spcBef>
                <a:spcPts val="0"/>
              </a:spcBef>
              <a:spcAft>
                <a:spcPts val="0"/>
              </a:spcAft>
              <a:buSzPts val="1150"/>
              <a:buChar char="■"/>
            </a:pPr>
            <a:r>
              <a:rPr lang="en" sz="1150"/>
              <a:t>Dynamic React Web Application</a:t>
            </a:r>
            <a:endParaRPr sz="1150"/>
          </a:p>
          <a:p>
            <a:pPr indent="-301625" lvl="2" marL="1371600" rtl="0" algn="l">
              <a:lnSpc>
                <a:spcPct val="150000"/>
              </a:lnSpc>
              <a:spcBef>
                <a:spcPts val="0"/>
              </a:spcBef>
              <a:spcAft>
                <a:spcPts val="0"/>
              </a:spcAft>
              <a:buSzPts val="1150"/>
              <a:buChar char="■"/>
            </a:pPr>
            <a:r>
              <a:rPr lang="en" sz="1150"/>
              <a:t>RESTful API</a:t>
            </a:r>
            <a:endParaRPr sz="1150"/>
          </a:p>
          <a:p>
            <a:pPr indent="-301625" lvl="2" marL="1371600" rtl="0" algn="l">
              <a:lnSpc>
                <a:spcPct val="150000"/>
              </a:lnSpc>
              <a:spcBef>
                <a:spcPts val="0"/>
              </a:spcBef>
              <a:spcAft>
                <a:spcPts val="0"/>
              </a:spcAft>
              <a:buSzPts val="1150"/>
              <a:buChar char="■"/>
            </a:pPr>
            <a:r>
              <a:rPr lang="en" sz="1150"/>
              <a:t>PostGres DB</a:t>
            </a:r>
            <a:endParaRPr sz="1150"/>
          </a:p>
          <a:p>
            <a:pPr indent="-301625" lvl="1" marL="914400" rtl="0" algn="l">
              <a:lnSpc>
                <a:spcPct val="150000"/>
              </a:lnSpc>
              <a:spcBef>
                <a:spcPts val="0"/>
              </a:spcBef>
              <a:spcAft>
                <a:spcPts val="0"/>
              </a:spcAft>
              <a:buSzPts val="1150"/>
              <a:buChar char="➢"/>
            </a:pPr>
            <a:r>
              <a:rPr i="1" lang="en" sz="1150"/>
              <a:t>Phase 3</a:t>
            </a:r>
            <a:r>
              <a:rPr lang="en" sz="1150"/>
              <a:t>: </a:t>
            </a:r>
            <a:r>
              <a:rPr lang="en" sz="1150"/>
              <a:t>Sorting, Searching, Filtering</a:t>
            </a:r>
            <a:endParaRPr sz="1150"/>
          </a:p>
          <a:p>
            <a:pPr indent="-301625" lvl="1" marL="914400" rtl="0" algn="l">
              <a:lnSpc>
                <a:spcPct val="150000"/>
              </a:lnSpc>
              <a:spcBef>
                <a:spcPts val="0"/>
              </a:spcBef>
              <a:spcAft>
                <a:spcPts val="0"/>
              </a:spcAft>
              <a:buSzPts val="1150"/>
              <a:buChar char="➢"/>
            </a:pPr>
            <a:r>
              <a:rPr i="1" lang="en" sz="1150"/>
              <a:t>Phase 4</a:t>
            </a:r>
            <a:r>
              <a:rPr lang="en" sz="1150"/>
              <a:t>: </a:t>
            </a:r>
            <a:r>
              <a:rPr lang="en" sz="1150"/>
              <a:t>Visualizations</a:t>
            </a:r>
            <a:endParaRPr sz="1150"/>
          </a:p>
        </p:txBody>
      </p:sp>
      <p:sp>
        <p:nvSpPr>
          <p:cNvPr id="154" name="Google Shape;154;p16"/>
          <p:cNvSpPr txBox="1"/>
          <p:nvPr>
            <p:ph idx="1" type="body"/>
          </p:nvPr>
        </p:nvSpPr>
        <p:spPr>
          <a:xfrm>
            <a:off x="4882900" y="1990725"/>
            <a:ext cx="3753000" cy="2448000"/>
          </a:xfrm>
          <a:prstGeom prst="rect">
            <a:avLst/>
          </a:prstGeom>
        </p:spPr>
        <p:txBody>
          <a:bodyPr anchorCtr="0" anchor="t" bIns="91425" lIns="91425" spcFirstLastPara="1" rIns="91425" wrap="square" tIns="91425">
            <a:noAutofit/>
          </a:bodyPr>
          <a:lstStyle/>
          <a:p>
            <a:pPr indent="-311150" lvl="0" marL="457200" rtl="0" algn="l">
              <a:lnSpc>
                <a:spcPct val="150000"/>
              </a:lnSpc>
              <a:spcBef>
                <a:spcPts val="0"/>
              </a:spcBef>
              <a:spcAft>
                <a:spcPts val="0"/>
              </a:spcAft>
              <a:buSzPts val="1300"/>
              <a:buChar char="❖"/>
            </a:pPr>
            <a:r>
              <a:rPr b="1" lang="en"/>
              <a:t>Models</a:t>
            </a:r>
            <a:endParaRPr b="1"/>
          </a:p>
          <a:p>
            <a:pPr indent="-301625" lvl="1" marL="914400" rtl="0" algn="l">
              <a:lnSpc>
                <a:spcPct val="150000"/>
              </a:lnSpc>
              <a:spcBef>
                <a:spcPts val="0"/>
              </a:spcBef>
              <a:spcAft>
                <a:spcPts val="0"/>
              </a:spcAft>
              <a:buSzPts val="1150"/>
              <a:buChar char="➢"/>
            </a:pPr>
            <a:r>
              <a:rPr i="1" lang="en" sz="1150"/>
              <a:t>Districts</a:t>
            </a:r>
            <a:endParaRPr i="1" sz="1150"/>
          </a:p>
          <a:p>
            <a:pPr indent="-301625" lvl="1" marL="914400" rtl="0" algn="l">
              <a:lnSpc>
                <a:spcPct val="150000"/>
              </a:lnSpc>
              <a:spcBef>
                <a:spcPts val="0"/>
              </a:spcBef>
              <a:spcAft>
                <a:spcPts val="0"/>
              </a:spcAft>
              <a:buSzPts val="1150"/>
              <a:buChar char="➢"/>
            </a:pPr>
            <a:r>
              <a:rPr i="1" lang="en" sz="1150"/>
              <a:t>Representatives</a:t>
            </a:r>
            <a:endParaRPr i="1" sz="1150"/>
          </a:p>
          <a:p>
            <a:pPr indent="-301625" lvl="1" marL="914400" rtl="0" algn="l">
              <a:lnSpc>
                <a:spcPct val="150000"/>
              </a:lnSpc>
              <a:spcBef>
                <a:spcPts val="0"/>
              </a:spcBef>
              <a:spcAft>
                <a:spcPts val="0"/>
              </a:spcAft>
              <a:buSzPts val="1150"/>
              <a:buChar char="➢"/>
            </a:pPr>
            <a:r>
              <a:rPr i="1" lang="en" sz="1150"/>
              <a:t>Legislation</a:t>
            </a:r>
            <a:endParaRPr i="1" sz="1150"/>
          </a:p>
          <a:p>
            <a:pPr indent="-311150" lvl="0" marL="457200" rtl="0" algn="l">
              <a:lnSpc>
                <a:spcPct val="150000"/>
              </a:lnSpc>
              <a:spcBef>
                <a:spcPts val="0"/>
              </a:spcBef>
              <a:spcAft>
                <a:spcPts val="0"/>
              </a:spcAft>
              <a:buSzPts val="1300"/>
              <a:buChar char="❖"/>
            </a:pPr>
            <a:r>
              <a:rPr b="1" lang="en"/>
              <a:t>Links</a:t>
            </a:r>
            <a:endParaRPr b="1"/>
          </a:p>
          <a:p>
            <a:pPr indent="-301625" lvl="1" marL="914400" rtl="0" algn="l">
              <a:lnSpc>
                <a:spcPct val="150000"/>
              </a:lnSpc>
              <a:spcBef>
                <a:spcPts val="0"/>
              </a:spcBef>
              <a:spcAft>
                <a:spcPts val="0"/>
              </a:spcAft>
              <a:buSzPts val="1150"/>
              <a:buChar char="➢"/>
            </a:pPr>
            <a:r>
              <a:rPr lang="en" sz="1150">
                <a:solidFill>
                  <a:srgbClr val="007BFF"/>
                </a:solidFill>
                <a:highlight>
                  <a:srgbClr val="FFFFFF"/>
                </a:highlight>
                <a:uFill>
                  <a:noFill/>
                </a:uFill>
                <a:hlinkClick r:id="rId3"/>
              </a:rPr>
              <a:t>FoodMeOnce GitLab Repository</a:t>
            </a:r>
            <a:endParaRPr sz="1150">
              <a:solidFill>
                <a:srgbClr val="007BFF"/>
              </a:solidFill>
              <a:highlight>
                <a:srgbClr val="FFFFFF"/>
              </a:highlight>
            </a:endParaRPr>
          </a:p>
          <a:p>
            <a:pPr indent="-301625" lvl="1" marL="914400" rtl="0" algn="l">
              <a:lnSpc>
                <a:spcPct val="150000"/>
              </a:lnSpc>
              <a:spcBef>
                <a:spcPts val="0"/>
              </a:spcBef>
              <a:spcAft>
                <a:spcPts val="0"/>
              </a:spcAft>
              <a:buSzPts val="1150"/>
              <a:buChar char="➢"/>
            </a:pPr>
            <a:r>
              <a:rPr lang="en" sz="1150">
                <a:solidFill>
                  <a:srgbClr val="007BFF"/>
                </a:solidFill>
                <a:highlight>
                  <a:srgbClr val="FFFFFF"/>
                </a:highlight>
                <a:uFill>
                  <a:noFill/>
                </a:uFill>
                <a:hlinkClick r:id="rId4"/>
              </a:rPr>
              <a:t>FoodMeOnce API Documentation</a:t>
            </a:r>
            <a:endParaRPr b="1" sz="1150"/>
          </a:p>
        </p:txBody>
      </p:sp>
      <p:cxnSp>
        <p:nvCxnSpPr>
          <p:cNvPr id="155" name="Google Shape;155;p16"/>
          <p:cNvCxnSpPr/>
          <p:nvPr/>
        </p:nvCxnSpPr>
        <p:spPr>
          <a:xfrm>
            <a:off x="4572000" y="2055600"/>
            <a:ext cx="0" cy="24753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819150" y="352675"/>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Database</a:t>
            </a:r>
            <a:endParaRPr/>
          </a:p>
        </p:txBody>
      </p:sp>
      <p:sp>
        <p:nvSpPr>
          <p:cNvPr id="161" name="Google Shape;161;p17"/>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2" name="Google Shape;162;p17"/>
          <p:cNvPicPr preferRelativeResize="0"/>
          <p:nvPr/>
        </p:nvPicPr>
        <p:blipFill rotWithShape="1">
          <a:blip r:embed="rId3">
            <a:alphaModFix/>
          </a:blip>
          <a:srcRect b="0" l="0" r="0" t="52405"/>
          <a:stretch/>
        </p:blipFill>
        <p:spPr>
          <a:xfrm>
            <a:off x="4488125" y="1500201"/>
            <a:ext cx="3836725" cy="2938525"/>
          </a:xfrm>
          <a:prstGeom prst="rect">
            <a:avLst/>
          </a:prstGeom>
          <a:noFill/>
          <a:ln>
            <a:noFill/>
          </a:ln>
        </p:spPr>
      </p:pic>
      <p:pic>
        <p:nvPicPr>
          <p:cNvPr id="163" name="Google Shape;163;p17"/>
          <p:cNvPicPr preferRelativeResize="0"/>
          <p:nvPr/>
        </p:nvPicPr>
        <p:blipFill rotWithShape="1">
          <a:blip r:embed="rId3">
            <a:alphaModFix/>
          </a:blip>
          <a:srcRect b="47753" l="0" r="0" t="0"/>
          <a:stretch/>
        </p:blipFill>
        <p:spPr>
          <a:xfrm>
            <a:off x="819150" y="1283537"/>
            <a:ext cx="3752851" cy="315519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Tool stack</a:t>
            </a:r>
            <a:endParaRPr/>
          </a:p>
        </p:txBody>
      </p:sp>
      <p:sp>
        <p:nvSpPr>
          <p:cNvPr id="169" name="Google Shape;169;p18"/>
          <p:cNvSpPr txBox="1"/>
          <p:nvPr>
            <p:ph idx="1" type="body"/>
          </p:nvPr>
        </p:nvSpPr>
        <p:spPr>
          <a:xfrm>
            <a:off x="819150" y="1809500"/>
            <a:ext cx="2095500" cy="24567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a:solidFill>
                  <a:srgbClr val="1C1E29"/>
                </a:solidFill>
              </a:rPr>
              <a:t>Front-end framework</a:t>
            </a:r>
            <a:endParaRPr b="1">
              <a:solidFill>
                <a:srgbClr val="1C1E29"/>
              </a:solidFill>
            </a:endParaRPr>
          </a:p>
          <a:p>
            <a:pPr indent="-301625" lvl="0" marL="457200" rtl="0" algn="l">
              <a:lnSpc>
                <a:spcPct val="150000"/>
              </a:lnSpc>
              <a:spcBef>
                <a:spcPts val="0"/>
              </a:spcBef>
              <a:spcAft>
                <a:spcPts val="0"/>
              </a:spcAft>
              <a:buClr>
                <a:srgbClr val="1C1E29"/>
              </a:buClr>
              <a:buSzPts val="1150"/>
              <a:buChar char="❖"/>
            </a:pPr>
            <a:r>
              <a:rPr lang="en" sz="1150">
                <a:solidFill>
                  <a:srgbClr val="1C1E29"/>
                </a:solidFill>
              </a:rPr>
              <a:t>React Javascript </a:t>
            </a:r>
            <a:endParaRPr sz="1150">
              <a:solidFill>
                <a:srgbClr val="1C1E29"/>
              </a:solidFill>
            </a:endParaRPr>
          </a:p>
          <a:p>
            <a:pPr indent="-301625" lvl="0" marL="457200" rtl="0" algn="l">
              <a:lnSpc>
                <a:spcPct val="150000"/>
              </a:lnSpc>
              <a:spcBef>
                <a:spcPts val="0"/>
              </a:spcBef>
              <a:spcAft>
                <a:spcPts val="0"/>
              </a:spcAft>
              <a:buClr>
                <a:srgbClr val="1C1E29"/>
              </a:buClr>
              <a:buSzPts val="1150"/>
              <a:buChar char="❖"/>
            </a:pPr>
            <a:r>
              <a:rPr lang="en" sz="1150">
                <a:solidFill>
                  <a:srgbClr val="1C1E29"/>
                </a:solidFill>
              </a:rPr>
              <a:t>Bootstrap and CSS </a:t>
            </a:r>
            <a:endParaRPr sz="1150">
              <a:solidFill>
                <a:srgbClr val="1C1E29"/>
              </a:solidFill>
            </a:endParaRPr>
          </a:p>
          <a:p>
            <a:pPr indent="-301625" lvl="0" marL="457200" rtl="0" algn="l">
              <a:lnSpc>
                <a:spcPct val="150000"/>
              </a:lnSpc>
              <a:spcBef>
                <a:spcPts val="0"/>
              </a:spcBef>
              <a:spcAft>
                <a:spcPts val="0"/>
              </a:spcAft>
              <a:buClr>
                <a:srgbClr val="1C1E29"/>
              </a:buClr>
              <a:buSzPts val="1150"/>
              <a:buChar char="❖"/>
            </a:pPr>
            <a:r>
              <a:rPr lang="en" sz="1150">
                <a:solidFill>
                  <a:srgbClr val="1C1E29"/>
                </a:solidFill>
              </a:rPr>
              <a:t>Selenium</a:t>
            </a:r>
            <a:endParaRPr sz="1150">
              <a:solidFill>
                <a:srgbClr val="1C1E29"/>
              </a:solidFill>
            </a:endParaRPr>
          </a:p>
          <a:p>
            <a:pPr indent="-301625" lvl="0" marL="457200" rtl="0" algn="l">
              <a:lnSpc>
                <a:spcPct val="150000"/>
              </a:lnSpc>
              <a:spcBef>
                <a:spcPts val="0"/>
              </a:spcBef>
              <a:spcAft>
                <a:spcPts val="0"/>
              </a:spcAft>
              <a:buClr>
                <a:srgbClr val="1C1E29"/>
              </a:buClr>
              <a:buSzPts val="1150"/>
              <a:buChar char="❖"/>
            </a:pPr>
            <a:r>
              <a:rPr lang="en" sz="1150">
                <a:solidFill>
                  <a:srgbClr val="1C1E29"/>
                </a:solidFill>
              </a:rPr>
              <a:t>Mocha</a:t>
            </a:r>
            <a:endParaRPr sz="1150">
              <a:solidFill>
                <a:srgbClr val="1C1E29"/>
              </a:solidFill>
            </a:endParaRPr>
          </a:p>
          <a:p>
            <a:pPr indent="-301625" lvl="0" marL="457200" rtl="0" algn="l">
              <a:lnSpc>
                <a:spcPct val="150000"/>
              </a:lnSpc>
              <a:spcBef>
                <a:spcPts val="0"/>
              </a:spcBef>
              <a:spcAft>
                <a:spcPts val="0"/>
              </a:spcAft>
              <a:buClr>
                <a:srgbClr val="1C1E29"/>
              </a:buClr>
              <a:buSzPts val="1150"/>
              <a:buChar char="❖"/>
            </a:pPr>
            <a:r>
              <a:rPr lang="en" sz="1150">
                <a:solidFill>
                  <a:srgbClr val="1C1E29"/>
                </a:solidFill>
              </a:rPr>
              <a:t>D3</a:t>
            </a:r>
            <a:endParaRPr sz="1150">
              <a:solidFill>
                <a:srgbClr val="1C1E29"/>
              </a:solidFill>
            </a:endParaRPr>
          </a:p>
          <a:p>
            <a:pPr indent="0" lvl="0" marL="0" rtl="0" algn="l">
              <a:spcBef>
                <a:spcPts val="0"/>
              </a:spcBef>
              <a:spcAft>
                <a:spcPts val="0"/>
              </a:spcAft>
              <a:buNone/>
            </a:pPr>
            <a:r>
              <a:t/>
            </a:r>
            <a:endParaRPr/>
          </a:p>
        </p:txBody>
      </p:sp>
      <p:sp>
        <p:nvSpPr>
          <p:cNvPr id="170" name="Google Shape;170;p18"/>
          <p:cNvSpPr txBox="1"/>
          <p:nvPr/>
        </p:nvSpPr>
        <p:spPr>
          <a:xfrm>
            <a:off x="6161475" y="1800200"/>
            <a:ext cx="2400300" cy="2475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300">
                <a:solidFill>
                  <a:srgbClr val="1C1E29"/>
                </a:solidFill>
                <a:latin typeface="Calibri"/>
                <a:ea typeface="Calibri"/>
                <a:cs typeface="Calibri"/>
                <a:sym typeface="Calibri"/>
              </a:rPr>
              <a:t>Backend</a:t>
            </a:r>
            <a:endParaRPr b="1" sz="130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Amazon S3 </a:t>
            </a:r>
            <a:endParaRPr sz="1200">
              <a:solidFill>
                <a:srgbClr val="1C1E29"/>
              </a:solidFill>
              <a:latin typeface="Calibri"/>
              <a:ea typeface="Calibri"/>
              <a:cs typeface="Calibri"/>
              <a:sym typeface="Calibri"/>
            </a:endParaRPr>
          </a:p>
          <a:p>
            <a:pPr indent="0" lvl="0" marL="0" rtl="0" algn="l">
              <a:lnSpc>
                <a:spcPct val="150000"/>
              </a:lnSpc>
              <a:spcBef>
                <a:spcPts val="0"/>
              </a:spcBef>
              <a:spcAft>
                <a:spcPts val="0"/>
              </a:spcAft>
              <a:buNone/>
            </a:pPr>
            <a:r>
              <a:rPr b="1" lang="en" sz="1300">
                <a:solidFill>
                  <a:srgbClr val="1C1E29"/>
                </a:solidFill>
                <a:latin typeface="Calibri"/>
                <a:ea typeface="Calibri"/>
                <a:cs typeface="Calibri"/>
                <a:sym typeface="Calibri"/>
              </a:rPr>
              <a:t>Domain</a:t>
            </a:r>
            <a:endParaRPr sz="130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solidFill>
                  <a:srgbClr val="1C1E29"/>
                </a:solidFill>
                <a:latin typeface="Calibri"/>
                <a:ea typeface="Calibri"/>
                <a:cs typeface="Calibri"/>
                <a:sym typeface="Calibri"/>
              </a:rPr>
              <a:t>NameCheap</a:t>
            </a:r>
            <a:endParaRPr sz="115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Route53</a:t>
            </a:r>
            <a:endParaRPr sz="1200">
              <a:latin typeface="Calibri"/>
              <a:ea typeface="Calibri"/>
              <a:cs typeface="Calibri"/>
              <a:sym typeface="Calibri"/>
            </a:endParaRPr>
          </a:p>
          <a:p>
            <a:pPr indent="0" lvl="0" marL="0" rtl="0" algn="l">
              <a:lnSpc>
                <a:spcPct val="150000"/>
              </a:lnSpc>
              <a:spcBef>
                <a:spcPts val="0"/>
              </a:spcBef>
              <a:spcAft>
                <a:spcPts val="0"/>
              </a:spcAft>
              <a:buNone/>
            </a:pPr>
            <a:r>
              <a:rPr b="1" lang="en" sz="1300">
                <a:solidFill>
                  <a:srgbClr val="1C1E29"/>
                </a:solidFill>
                <a:latin typeface="Calibri"/>
                <a:ea typeface="Calibri"/>
                <a:cs typeface="Calibri"/>
                <a:sym typeface="Calibri"/>
              </a:rPr>
              <a:t>Others </a:t>
            </a:r>
            <a:endParaRPr b="1" sz="130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Gitlab</a:t>
            </a:r>
            <a:endParaRPr sz="115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LucidChart </a:t>
            </a:r>
            <a:endParaRPr sz="115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Docker</a:t>
            </a:r>
            <a:endParaRPr sz="115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Gitlab CI/CD</a:t>
            </a:r>
            <a:endParaRPr sz="1150">
              <a:solidFill>
                <a:srgbClr val="1C1E29"/>
              </a:solidFill>
              <a:latin typeface="Calibri"/>
              <a:ea typeface="Calibri"/>
              <a:cs typeface="Calibri"/>
              <a:sym typeface="Calibri"/>
            </a:endParaRPr>
          </a:p>
          <a:p>
            <a:pPr indent="0" lvl="0" marL="457200" rtl="0" algn="l">
              <a:lnSpc>
                <a:spcPct val="150000"/>
              </a:lnSpc>
              <a:spcBef>
                <a:spcPts val="0"/>
              </a:spcBef>
              <a:spcAft>
                <a:spcPts val="0"/>
              </a:spcAft>
              <a:buNone/>
            </a:pPr>
            <a:r>
              <a:t/>
            </a:r>
            <a:endParaRPr sz="1200">
              <a:latin typeface="Calibri"/>
              <a:ea typeface="Calibri"/>
              <a:cs typeface="Calibri"/>
              <a:sym typeface="Calibri"/>
            </a:endParaRPr>
          </a:p>
          <a:p>
            <a:pPr indent="0" lvl="0" marL="0" rtl="0" algn="l">
              <a:lnSpc>
                <a:spcPct val="150000"/>
              </a:lnSpc>
              <a:spcBef>
                <a:spcPts val="0"/>
              </a:spcBef>
              <a:spcAft>
                <a:spcPts val="0"/>
              </a:spcAft>
              <a:buNone/>
            </a:pPr>
            <a:r>
              <a:t/>
            </a:r>
            <a:endParaRPr>
              <a:latin typeface="Calibri"/>
              <a:ea typeface="Calibri"/>
              <a:cs typeface="Calibri"/>
              <a:sym typeface="Calibri"/>
            </a:endParaRPr>
          </a:p>
        </p:txBody>
      </p:sp>
      <p:sp>
        <p:nvSpPr>
          <p:cNvPr id="171" name="Google Shape;171;p18"/>
          <p:cNvSpPr txBox="1"/>
          <p:nvPr/>
        </p:nvSpPr>
        <p:spPr>
          <a:xfrm>
            <a:off x="3292050" y="1805450"/>
            <a:ext cx="2559900" cy="246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300">
                <a:latin typeface="Calibri"/>
                <a:ea typeface="Calibri"/>
                <a:cs typeface="Calibri"/>
                <a:sym typeface="Calibri"/>
              </a:rPr>
              <a:t>Back-End Tools</a:t>
            </a:r>
            <a:endParaRPr b="1" sz="130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PostgreSQL</a:t>
            </a:r>
            <a:endParaRPr sz="115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POSTMAN</a:t>
            </a:r>
            <a:endParaRPr sz="115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SQLAlchemy</a:t>
            </a:r>
            <a:endParaRPr sz="115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Flask</a:t>
            </a:r>
            <a:endParaRPr sz="1150">
              <a:latin typeface="Calibri"/>
              <a:ea typeface="Calibri"/>
              <a:cs typeface="Calibri"/>
              <a:sym typeface="Calibri"/>
            </a:endParaRPr>
          </a:p>
          <a:p>
            <a:pPr indent="-301625" lvl="0" marL="457200" rtl="0" algn="l">
              <a:lnSpc>
                <a:spcPct val="150000"/>
              </a:lnSpc>
              <a:spcBef>
                <a:spcPts val="0"/>
              </a:spcBef>
              <a:spcAft>
                <a:spcPts val="0"/>
              </a:spcAft>
              <a:buClr>
                <a:srgbClr val="000000"/>
              </a:buClr>
              <a:buSzPts val="1150"/>
              <a:buFont typeface="Calibri"/>
              <a:buChar char="❖"/>
            </a:pPr>
            <a:r>
              <a:rPr lang="en" sz="1150">
                <a:latin typeface="Calibri"/>
                <a:ea typeface="Calibri"/>
                <a:cs typeface="Calibri"/>
                <a:sym typeface="Calibri"/>
              </a:rPr>
              <a:t>Python</a:t>
            </a:r>
            <a:endParaRPr sz="1200">
              <a:solidFill>
                <a:srgbClr val="1C1E29"/>
              </a:solidFill>
              <a:latin typeface="Calibri"/>
              <a:ea typeface="Calibri"/>
              <a:cs typeface="Calibri"/>
              <a:sym typeface="Calibri"/>
            </a:endParaRPr>
          </a:p>
          <a:p>
            <a:pPr indent="0" lvl="0" marL="0" rtl="0" algn="l">
              <a:lnSpc>
                <a:spcPct val="150000"/>
              </a:lnSpc>
              <a:spcBef>
                <a:spcPts val="0"/>
              </a:spcBef>
              <a:spcAft>
                <a:spcPts val="0"/>
              </a:spcAft>
              <a:buNone/>
            </a:pPr>
            <a:r>
              <a:rPr b="1" lang="en" sz="1300">
                <a:solidFill>
                  <a:srgbClr val="1C1E29"/>
                </a:solidFill>
                <a:latin typeface="Calibri"/>
                <a:ea typeface="Calibri"/>
                <a:cs typeface="Calibri"/>
                <a:sym typeface="Calibri"/>
              </a:rPr>
              <a:t>IDEs</a:t>
            </a:r>
            <a:endParaRPr b="1" sz="130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Pycharm IDE</a:t>
            </a:r>
            <a:endParaRPr sz="1150">
              <a:solidFill>
                <a:srgbClr val="1C1E29"/>
              </a:solidFill>
              <a:latin typeface="Calibri"/>
              <a:ea typeface="Calibri"/>
              <a:cs typeface="Calibri"/>
              <a:sym typeface="Calibri"/>
            </a:endParaRPr>
          </a:p>
          <a:p>
            <a:pPr indent="-301625" lvl="0" marL="457200" rtl="0" algn="l">
              <a:lnSpc>
                <a:spcPct val="150000"/>
              </a:lnSpc>
              <a:spcBef>
                <a:spcPts val="0"/>
              </a:spcBef>
              <a:spcAft>
                <a:spcPts val="0"/>
              </a:spcAft>
              <a:buClr>
                <a:srgbClr val="1C1E29"/>
              </a:buClr>
              <a:buSzPts val="1150"/>
              <a:buFont typeface="Calibri"/>
              <a:buChar char="❖"/>
            </a:pPr>
            <a:r>
              <a:rPr lang="en" sz="1150">
                <a:solidFill>
                  <a:srgbClr val="1C1E29"/>
                </a:solidFill>
                <a:latin typeface="Calibri"/>
                <a:ea typeface="Calibri"/>
                <a:cs typeface="Calibri"/>
                <a:sym typeface="Calibri"/>
              </a:rPr>
              <a:t>VSCode</a:t>
            </a:r>
            <a:endParaRPr sz="1150">
              <a:solidFill>
                <a:schemeClr val="dk2"/>
              </a:solidFill>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p:txBody>
      </p:sp>
      <p:cxnSp>
        <p:nvCxnSpPr>
          <p:cNvPr id="172" name="Google Shape;172;p18"/>
          <p:cNvCxnSpPr/>
          <p:nvPr/>
        </p:nvCxnSpPr>
        <p:spPr>
          <a:xfrm>
            <a:off x="2893225" y="1897600"/>
            <a:ext cx="21300" cy="2763600"/>
          </a:xfrm>
          <a:prstGeom prst="straightConnector1">
            <a:avLst/>
          </a:prstGeom>
          <a:noFill/>
          <a:ln cap="flat" cmpd="sng" w="9525">
            <a:solidFill>
              <a:schemeClr val="dk2"/>
            </a:solidFill>
            <a:prstDash val="solid"/>
            <a:round/>
            <a:headEnd len="med" w="med" type="none"/>
            <a:tailEnd len="med" w="med" type="none"/>
          </a:ln>
        </p:spPr>
      </p:cxnSp>
      <p:cxnSp>
        <p:nvCxnSpPr>
          <p:cNvPr id="173" name="Google Shape;173;p18"/>
          <p:cNvCxnSpPr/>
          <p:nvPr/>
        </p:nvCxnSpPr>
        <p:spPr>
          <a:xfrm flipH="1">
            <a:off x="5572100" y="1897600"/>
            <a:ext cx="2400" cy="27744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19"/>
          <p:cNvSpPr txBox="1"/>
          <p:nvPr>
            <p:ph type="title"/>
          </p:nvPr>
        </p:nvSpPr>
        <p:spPr>
          <a:xfrm>
            <a:off x="819150" y="1542125"/>
            <a:ext cx="7505700" cy="954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rPr b="1" lang="en"/>
              <a:t>Demonstration</a:t>
            </a:r>
            <a:endParaRPr b="1"/>
          </a:p>
        </p:txBody>
      </p:sp>
      <p:sp>
        <p:nvSpPr>
          <p:cNvPr id="179" name="Google Shape;179;p19"/>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0" name="Google Shape;180;p19">
            <a:hlinkClick r:id="rId3"/>
          </p:cNvPr>
          <p:cNvPicPr preferRelativeResize="0"/>
          <p:nvPr/>
        </p:nvPicPr>
        <p:blipFill>
          <a:blip r:embed="rId4">
            <a:alphaModFix amt="35000"/>
          </a:blip>
          <a:stretch>
            <a:fillRect/>
          </a:stretch>
        </p:blipFill>
        <p:spPr>
          <a:xfrm>
            <a:off x="3624850" y="1542125"/>
            <a:ext cx="1894300" cy="1894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20"/>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did we do well?</a:t>
            </a:r>
            <a:endParaRPr/>
          </a:p>
        </p:txBody>
      </p:sp>
      <p:sp>
        <p:nvSpPr>
          <p:cNvPr id="186" name="Google Shape;186;p20"/>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Made website dynamic in phase 1</a:t>
            </a:r>
            <a:endParaRPr/>
          </a:p>
          <a:p>
            <a:pPr indent="-311150" lvl="0" marL="457200" rtl="0" algn="l">
              <a:spcBef>
                <a:spcPts val="0"/>
              </a:spcBef>
              <a:spcAft>
                <a:spcPts val="0"/>
              </a:spcAft>
              <a:buSzPts val="1300"/>
              <a:buChar char="-"/>
            </a:pPr>
            <a:r>
              <a:rPr lang="en"/>
              <a:t>Searching, Sorting, Filtering</a:t>
            </a:r>
            <a:endParaRPr/>
          </a:p>
          <a:p>
            <a:pPr indent="-311150" lvl="0" marL="457200" rtl="0" algn="l">
              <a:spcBef>
                <a:spcPts val="0"/>
              </a:spcBef>
              <a:spcAft>
                <a:spcPts val="0"/>
              </a:spcAft>
              <a:buSzPts val="1300"/>
              <a:buChar char="-"/>
            </a:pPr>
            <a:r>
              <a:rPr lang="en"/>
              <a:t>Getting each phase reviewed by the TAs</a:t>
            </a:r>
            <a:endParaRPr/>
          </a:p>
          <a:p>
            <a:pPr indent="-311150" lvl="0" marL="457200" rtl="0" algn="l">
              <a:spcBef>
                <a:spcPts val="0"/>
              </a:spcBef>
              <a:spcAft>
                <a:spcPts val="0"/>
              </a:spcAft>
              <a:buSzPts val="1300"/>
              <a:buChar char="-"/>
            </a:pPr>
            <a:r>
              <a:rPr lang="en"/>
              <a:t>Well paced throughout each phase of the project. </a:t>
            </a:r>
            <a:endParaRPr/>
          </a:p>
          <a:p>
            <a:pPr indent="-311150" lvl="0" marL="457200" rtl="0" algn="l">
              <a:spcBef>
                <a:spcPts val="0"/>
              </a:spcBef>
              <a:spcAft>
                <a:spcPts val="0"/>
              </a:spcAft>
              <a:buSzPts val="1300"/>
              <a:buChar char="-"/>
            </a:pPr>
            <a:r>
              <a:rPr lang="en"/>
              <a:t>Gitlab Issue Board</a:t>
            </a:r>
            <a:endParaRPr/>
          </a:p>
          <a:p>
            <a:pPr indent="-311150" lvl="0" marL="457200" rtl="0" algn="l">
              <a:spcBef>
                <a:spcPts val="0"/>
              </a:spcBef>
              <a:spcAft>
                <a:spcPts val="0"/>
              </a:spcAft>
              <a:buSzPts val="1300"/>
              <a:buChar char="-"/>
            </a:pPr>
            <a:r>
              <a:rPr lang="en"/>
              <a:t>Communication with our Customer team</a:t>
            </a:r>
            <a:endParaRPr/>
          </a:p>
          <a:p>
            <a:pPr indent="0" lvl="0" marL="45720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2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did we learn?</a:t>
            </a:r>
            <a:endParaRPr/>
          </a:p>
        </p:txBody>
      </p:sp>
      <p:sp>
        <p:nvSpPr>
          <p:cNvPr id="192" name="Google Shape;192;p21"/>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E2E website building</a:t>
            </a:r>
            <a:endParaRPr/>
          </a:p>
          <a:p>
            <a:pPr indent="-298450" lvl="1" marL="914400" rtl="0" algn="l">
              <a:spcBef>
                <a:spcPts val="0"/>
              </a:spcBef>
              <a:spcAft>
                <a:spcPts val="0"/>
              </a:spcAft>
              <a:buSzPts val="1100"/>
              <a:buChar char="-"/>
            </a:pPr>
            <a:r>
              <a:rPr lang="en"/>
              <a:t>Deploying and hosting in AWS</a:t>
            </a:r>
            <a:endParaRPr/>
          </a:p>
          <a:p>
            <a:pPr indent="-298450" lvl="1" marL="914400" rtl="0" algn="l">
              <a:spcBef>
                <a:spcPts val="0"/>
              </a:spcBef>
              <a:spcAft>
                <a:spcPts val="0"/>
              </a:spcAft>
              <a:buSzPts val="1100"/>
              <a:buChar char="-"/>
            </a:pPr>
            <a:r>
              <a:rPr lang="en"/>
              <a:t>Designing an API</a:t>
            </a:r>
            <a:endParaRPr/>
          </a:p>
          <a:p>
            <a:pPr indent="-298450" lvl="1" marL="914400" rtl="0" algn="l">
              <a:spcBef>
                <a:spcPts val="0"/>
              </a:spcBef>
              <a:spcAft>
                <a:spcPts val="0"/>
              </a:spcAft>
              <a:buSzPts val="1100"/>
              <a:buChar char="-"/>
            </a:pPr>
            <a:r>
              <a:rPr lang="en"/>
              <a:t>Domains and subdomains</a:t>
            </a:r>
            <a:endParaRPr/>
          </a:p>
          <a:p>
            <a:pPr indent="-298450" lvl="1" marL="914400" rtl="0" algn="l">
              <a:spcBef>
                <a:spcPts val="0"/>
              </a:spcBef>
              <a:spcAft>
                <a:spcPts val="0"/>
              </a:spcAft>
              <a:buSzPts val="1100"/>
              <a:buChar char="-"/>
            </a:pPr>
            <a:r>
              <a:rPr lang="en"/>
              <a:t>Database design</a:t>
            </a:r>
            <a:endParaRPr/>
          </a:p>
          <a:p>
            <a:pPr indent="-311150" lvl="0" marL="457200" rtl="0" algn="l">
              <a:spcBef>
                <a:spcPts val="0"/>
              </a:spcBef>
              <a:spcAft>
                <a:spcPts val="0"/>
              </a:spcAft>
              <a:buSzPts val="1300"/>
              <a:buChar char="-"/>
            </a:pPr>
            <a:r>
              <a:rPr lang="en"/>
              <a:t>React and Flask frameworks</a:t>
            </a:r>
            <a:endParaRPr/>
          </a:p>
          <a:p>
            <a:pPr indent="-311150" lvl="0" marL="457200" rtl="0" algn="l">
              <a:spcBef>
                <a:spcPts val="0"/>
              </a:spcBef>
              <a:spcAft>
                <a:spcPts val="0"/>
              </a:spcAft>
              <a:buSzPts val="1300"/>
              <a:buChar char="-"/>
            </a:pPr>
            <a:r>
              <a:rPr lang="en"/>
              <a:t>Postman API documentation</a:t>
            </a:r>
            <a:endParaRPr/>
          </a:p>
          <a:p>
            <a:pPr indent="-311150" lvl="0" marL="457200" rtl="0" algn="l">
              <a:spcBef>
                <a:spcPts val="0"/>
              </a:spcBef>
              <a:spcAft>
                <a:spcPts val="0"/>
              </a:spcAft>
              <a:buSzPts val="1300"/>
              <a:buChar char="-"/>
            </a:pPr>
            <a:r>
              <a:rPr lang="en"/>
              <a:t>Importance of code readability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